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Lst>
  <p:sldSz cx="292608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373F"/>
    <a:srgbClr val="000000"/>
    <a:srgbClr val="E43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990" autoAdjust="0"/>
    <p:restoredTop sz="94660"/>
  </p:normalViewPr>
  <p:slideViewPr>
    <p:cSldViewPr snapToGrid="0">
      <p:cViewPr>
        <p:scale>
          <a:sx n="50" d="100"/>
          <a:sy n="50" d="100"/>
        </p:scale>
        <p:origin x="17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560" y="5985936"/>
            <a:ext cx="24871680" cy="12733867"/>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3657600" y="19210869"/>
            <a:ext cx="21945600" cy="8830731"/>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E0A3A3-4E71-4B4E-B1D3-BA4E4844BCA5}"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48971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A3A3-4E71-4B4E-B1D3-BA4E4844BCA5}"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220486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939762" y="1947334"/>
            <a:ext cx="6309360" cy="309964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11682" y="1947334"/>
            <a:ext cx="18562320" cy="309964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A3A3-4E71-4B4E-B1D3-BA4E4844BCA5}"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142862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A3A3-4E71-4B4E-B1D3-BA4E4844BCA5}"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145367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96442" y="9118611"/>
            <a:ext cx="25237440" cy="15214597"/>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1996442" y="24477144"/>
            <a:ext cx="25237440" cy="8000997"/>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0A3A3-4E71-4B4E-B1D3-BA4E4844BCA5}"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407287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11680" y="9736667"/>
            <a:ext cx="12435840" cy="23207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4813280" y="9736667"/>
            <a:ext cx="12435840" cy="23207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E0A3A3-4E71-4B4E-B1D3-BA4E4844BCA5}" type="datetimeFigureOut">
              <a:rPr lang="en-US" smtClean="0"/>
              <a:t>3/16/19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281841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5491" y="1947342"/>
            <a:ext cx="25237440" cy="70696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15494" y="8966203"/>
            <a:ext cx="12378688" cy="4394197"/>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015494" y="13360400"/>
            <a:ext cx="12378688" cy="1965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4813282" y="8966203"/>
            <a:ext cx="12439651" cy="4394197"/>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4813282" y="13360400"/>
            <a:ext cx="12439651" cy="1965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E0A3A3-4E71-4B4E-B1D3-BA4E4844BCA5}" type="datetimeFigureOut">
              <a:rPr lang="en-US" smtClean="0"/>
              <a:t>3/16/19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2602833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E0A3A3-4E71-4B4E-B1D3-BA4E4844BCA5}" type="datetimeFigureOut">
              <a:rPr lang="en-US" smtClean="0"/>
              <a:t>3/16/19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170742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0A3A3-4E71-4B4E-B1D3-BA4E4844BCA5}" type="datetimeFigureOut">
              <a:rPr lang="en-US" smtClean="0"/>
              <a:t>3/16/19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370707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5491" y="2438400"/>
            <a:ext cx="9437370" cy="853440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2439651" y="5266275"/>
            <a:ext cx="14813280" cy="25992667"/>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15491" y="10972800"/>
            <a:ext cx="9437370" cy="20328469"/>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1E0A3A3-4E71-4B4E-B1D3-BA4E4844BCA5}" type="datetimeFigureOut">
              <a:rPr lang="en-US" smtClean="0"/>
              <a:t>3/16/19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275331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5491" y="2438400"/>
            <a:ext cx="9437370" cy="853440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2439651" y="5266275"/>
            <a:ext cx="14813280" cy="25992667"/>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015491" y="10972800"/>
            <a:ext cx="9437370" cy="20328469"/>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1E0A3A3-4E71-4B4E-B1D3-BA4E4844BCA5}" type="datetimeFigureOut">
              <a:rPr lang="en-US" smtClean="0"/>
              <a:t>3/16/19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8B165-D65F-46E1-9A48-F8A55D30C328}" type="slidenum">
              <a:rPr lang="en-US" smtClean="0"/>
              <a:t>‹#›</a:t>
            </a:fld>
            <a:endParaRPr lang="en-US"/>
          </a:p>
        </p:txBody>
      </p:sp>
    </p:spTree>
    <p:extLst>
      <p:ext uri="{BB962C8B-B14F-4D97-AF65-F5344CB8AC3E}">
        <p14:creationId xmlns:p14="http://schemas.microsoft.com/office/powerpoint/2010/main" val="524844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947342"/>
            <a:ext cx="25237440" cy="70696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1680" y="9736667"/>
            <a:ext cx="25237440" cy="23207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11680" y="33900542"/>
            <a:ext cx="6583680" cy="1947333"/>
          </a:xfrm>
          <a:prstGeom prst="rect">
            <a:avLst/>
          </a:prstGeom>
        </p:spPr>
        <p:txBody>
          <a:bodyPr vert="horz" lIns="91440" tIns="45720" rIns="91440" bIns="45720" rtlCol="0" anchor="ctr"/>
          <a:lstStyle>
            <a:lvl1pPr algn="l">
              <a:defRPr sz="3840">
                <a:solidFill>
                  <a:schemeClr val="tx1">
                    <a:tint val="75000"/>
                  </a:schemeClr>
                </a:solidFill>
              </a:defRPr>
            </a:lvl1pPr>
          </a:lstStyle>
          <a:p>
            <a:fld id="{21E0A3A3-4E71-4B4E-B1D3-BA4E4844BCA5}" type="datetimeFigureOut">
              <a:rPr lang="en-US" smtClean="0"/>
              <a:t>3/16/19</a:t>
            </a:fld>
            <a:endParaRPr lang="en-US"/>
          </a:p>
        </p:txBody>
      </p:sp>
      <p:sp>
        <p:nvSpPr>
          <p:cNvPr id="5" name="Footer Placeholder 4"/>
          <p:cNvSpPr>
            <a:spLocks noGrp="1"/>
          </p:cNvSpPr>
          <p:nvPr>
            <p:ph type="ftr" sz="quarter" idx="3"/>
          </p:nvPr>
        </p:nvSpPr>
        <p:spPr>
          <a:xfrm>
            <a:off x="9692640" y="33900542"/>
            <a:ext cx="9875520" cy="1947333"/>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665440" y="33900542"/>
            <a:ext cx="6583680" cy="1947333"/>
          </a:xfrm>
          <a:prstGeom prst="rect">
            <a:avLst/>
          </a:prstGeom>
        </p:spPr>
        <p:txBody>
          <a:bodyPr vert="horz" lIns="91440" tIns="45720" rIns="91440" bIns="45720" rtlCol="0" anchor="ctr"/>
          <a:lstStyle>
            <a:lvl1pPr algn="r">
              <a:defRPr sz="3840">
                <a:solidFill>
                  <a:schemeClr val="tx1">
                    <a:tint val="75000"/>
                  </a:schemeClr>
                </a:solidFill>
              </a:defRPr>
            </a:lvl1pPr>
          </a:lstStyle>
          <a:p>
            <a:fld id="{D248B165-D65F-46E1-9A48-F8A55D30C328}" type="slidenum">
              <a:rPr lang="en-US" smtClean="0"/>
              <a:t>‹#›</a:t>
            </a:fld>
            <a:endParaRPr lang="en-US"/>
          </a:p>
        </p:txBody>
      </p:sp>
    </p:spTree>
    <p:extLst>
      <p:ext uri="{BB962C8B-B14F-4D97-AF65-F5344CB8AC3E}">
        <p14:creationId xmlns:p14="http://schemas.microsoft.com/office/powerpoint/2010/main" val="2166502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png"/><Relationship Id="rId13" Type="http://schemas.openxmlformats.org/officeDocument/2006/relationships/image" Target="../media/image12.png"/><Relationship Id="rId14" Type="http://schemas.microsoft.com/office/2007/relationships/hdphoto" Target="../media/hdphoto1.wdp"/><Relationship Id="rId15" Type="http://schemas.openxmlformats.org/officeDocument/2006/relationships/image" Target="../media/image13.jpeg"/><Relationship Id="rId16" Type="http://schemas.microsoft.com/office/2007/relationships/hdphoto" Target="../media/hdphoto2.wdp"/><Relationship Id="rId17"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png"/><Relationship Id="rId10"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3308" t="17793" b="25994"/>
          <a:stretch/>
        </p:blipFill>
        <p:spPr>
          <a:xfrm>
            <a:off x="0" y="-24976"/>
            <a:ext cx="29277910" cy="9544599"/>
          </a:xfrm>
          <a:prstGeom prst="rect">
            <a:avLst/>
          </a:prstGeom>
        </p:spPr>
      </p:pic>
      <p:sp>
        <p:nvSpPr>
          <p:cNvPr id="5" name="TextBox 4">
            <a:extLst>
              <a:ext uri="{FF2B5EF4-FFF2-40B4-BE49-F238E27FC236}">
                <a16:creationId xmlns="" xmlns:a16="http://schemas.microsoft.com/office/drawing/2014/main" id="{9F520FC0-B981-423C-A414-04D6D618C6DD}"/>
              </a:ext>
            </a:extLst>
          </p:cNvPr>
          <p:cNvSpPr txBox="1"/>
          <p:nvPr/>
        </p:nvSpPr>
        <p:spPr>
          <a:xfrm>
            <a:off x="-39411" y="-52458"/>
            <a:ext cx="29300211" cy="2862322"/>
          </a:xfrm>
          <a:prstGeom prst="rect">
            <a:avLst/>
          </a:prstGeom>
          <a:solidFill>
            <a:schemeClr val="tx1">
              <a:alpha val="50000"/>
            </a:schemeClr>
          </a:solidFill>
        </p:spPr>
        <p:txBody>
          <a:bodyPr wrap="square" rtlCol="0">
            <a:spAutoFit/>
          </a:bodyPr>
          <a:lstStyle/>
          <a:p>
            <a:pPr algn="ctr"/>
            <a:endParaRPr lang="en-US" sz="4400" dirty="0" smtClean="0">
              <a:solidFill>
                <a:schemeClr val="bg1"/>
              </a:solidFill>
              <a:latin typeface="Segoe UI Light" panose="020B0502040204020203" pitchFamily="34" charset="0"/>
              <a:cs typeface="Segoe UI Light" panose="020B0502040204020203" pitchFamily="34" charset="0"/>
            </a:endParaRPr>
          </a:p>
          <a:p>
            <a:pPr algn="ctr"/>
            <a:r>
              <a:rPr lang="en-US" sz="9600" dirty="0" smtClean="0">
                <a:solidFill>
                  <a:schemeClr val="bg1"/>
                </a:solidFill>
                <a:latin typeface="Segoe UI Light" panose="020B0502040204020203" pitchFamily="34" charset="0"/>
                <a:cs typeface="Segoe UI Light" panose="020B0502040204020203" pitchFamily="34" charset="0"/>
              </a:rPr>
              <a:t>       Tracking-Tolerant </a:t>
            </a:r>
            <a:r>
              <a:rPr lang="en-US" sz="9600" dirty="0">
                <a:solidFill>
                  <a:schemeClr val="bg1"/>
                </a:solidFill>
                <a:latin typeface="Segoe UI Light" panose="020B0502040204020203" pitchFamily="34" charset="0"/>
                <a:cs typeface="Segoe UI Light" panose="020B0502040204020203" pitchFamily="34" charset="0"/>
              </a:rPr>
              <a:t>Visual </a:t>
            </a:r>
            <a:r>
              <a:rPr lang="en-US" sz="9600" dirty="0" smtClean="0">
                <a:solidFill>
                  <a:schemeClr val="bg1"/>
                </a:solidFill>
                <a:latin typeface="Segoe UI Light" panose="020B0502040204020203" pitchFamily="34" charset="0"/>
                <a:cs typeface="Segoe UI Light" panose="020B0502040204020203" pitchFamily="34" charset="0"/>
              </a:rPr>
              <a:t>Cryptography</a:t>
            </a:r>
            <a:r>
              <a:rPr lang="en-US" sz="4000" dirty="0" smtClean="0">
                <a:solidFill>
                  <a:schemeClr val="bg1"/>
                </a:solidFill>
                <a:latin typeface="Segoe UI Light" panose="020B0502040204020203" pitchFamily="34" charset="0"/>
                <a:cs typeface="Segoe UI Light" panose="020B0502040204020203" pitchFamily="34" charset="0"/>
              </a:rPr>
              <a:t> </a:t>
            </a:r>
          </a:p>
          <a:p>
            <a:pPr algn="ctr"/>
            <a:endParaRPr lang="en-US" sz="4000" dirty="0" smtClean="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 xmlns:a16="http://schemas.microsoft.com/office/drawing/2014/main" id="{BDE7B551-70D8-4728-9F8D-9DE5CC5AC97B}"/>
              </a:ext>
            </a:extLst>
          </p:cNvPr>
          <p:cNvSpPr txBox="1"/>
          <p:nvPr/>
        </p:nvSpPr>
        <p:spPr>
          <a:xfrm>
            <a:off x="0" y="8682202"/>
            <a:ext cx="29260800" cy="830997"/>
          </a:xfrm>
          <a:prstGeom prst="rect">
            <a:avLst/>
          </a:prstGeom>
          <a:solidFill>
            <a:schemeClr val="tx1">
              <a:alpha val="50000"/>
            </a:schemeClr>
          </a:solidFill>
        </p:spPr>
        <p:txBody>
          <a:bodyPr wrap="square" rtlCol="0">
            <a:spAutoFit/>
          </a:bodyPr>
          <a:lstStyle/>
          <a:p>
            <a:pPr algn="ctr"/>
            <a:r>
              <a:rPr lang="en-US" sz="4800" dirty="0">
                <a:solidFill>
                  <a:schemeClr val="bg1"/>
                </a:solidFill>
                <a:latin typeface="Segoe UI Light" panose="020B0502040204020203" pitchFamily="34" charset="0"/>
                <a:cs typeface="Segoe UI Light" panose="020B0502040204020203" pitchFamily="34" charset="0"/>
              </a:rPr>
              <a:t>Ruofei Du, Eric Lee</a:t>
            </a:r>
            <a:r>
              <a:rPr lang="en-US" sz="4800" dirty="0" smtClean="0">
                <a:solidFill>
                  <a:schemeClr val="bg1"/>
                </a:solidFill>
                <a:latin typeface="Segoe UI Light" panose="020B0502040204020203" pitchFamily="34" charset="0"/>
                <a:cs typeface="Segoe UI Light" panose="020B0502040204020203" pitchFamily="34" charset="0"/>
              </a:rPr>
              <a:t>, and </a:t>
            </a:r>
            <a:r>
              <a:rPr lang="en-US" sz="4800" dirty="0">
                <a:solidFill>
                  <a:schemeClr val="bg1"/>
                </a:solidFill>
                <a:latin typeface="Segoe UI Light" panose="020B0502040204020203" pitchFamily="34" charset="0"/>
                <a:cs typeface="Segoe UI Light" panose="020B0502040204020203" pitchFamily="34" charset="0"/>
              </a:rPr>
              <a:t>Amitabh Varshney</a:t>
            </a:r>
          </a:p>
        </p:txBody>
      </p:sp>
      <p:sp>
        <p:nvSpPr>
          <p:cNvPr id="7" name="TextBox 40"/>
          <p:cNvSpPr txBox="1"/>
          <p:nvPr/>
        </p:nvSpPr>
        <p:spPr>
          <a:xfrm>
            <a:off x="547413" y="9629341"/>
            <a:ext cx="12766280" cy="1492692"/>
          </a:xfrm>
          <a:prstGeom prst="rect">
            <a:avLst/>
          </a:prstGeom>
          <a:noFill/>
        </p:spPr>
        <p:txBody>
          <a:bodyPr wrap="square" lIns="106656" tIns="53328" rIns="106656" bIns="53328" rtlCol="0" anchor="t">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r>
              <a:rPr lang="en-US" sz="9000" cap="small" dirty="0" smtClean="0">
                <a:solidFill>
                  <a:prstClr val="black">
                    <a:lumMod val="85000"/>
                    <a:lumOff val="15000"/>
                  </a:prstClr>
                </a:solidFill>
              </a:rPr>
              <a:t>Introduction</a:t>
            </a:r>
            <a:endParaRPr lang="en-US" sz="9000" cap="small" dirty="0">
              <a:solidFill>
                <a:prstClr val="black">
                  <a:lumMod val="85000"/>
                  <a:lumOff val="15000"/>
                </a:prstClr>
              </a:solidFill>
            </a:endParaRPr>
          </a:p>
        </p:txBody>
      </p:sp>
      <p:sp>
        <p:nvSpPr>
          <p:cNvPr id="9" name="TextBox 65"/>
          <p:cNvSpPr txBox="1"/>
          <p:nvPr/>
        </p:nvSpPr>
        <p:spPr>
          <a:xfrm>
            <a:off x="676290" y="23342734"/>
            <a:ext cx="5927710" cy="4247317"/>
          </a:xfrm>
          <a:prstGeom prst="rect">
            <a:avLst/>
          </a:prstGeom>
          <a:noFill/>
        </p:spPr>
        <p:txBody>
          <a:bodyPr wrap="square" lIns="0" rIns="0" rtlCol="0">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pPr algn="just"/>
            <a:r>
              <a:rPr lang="en-US" sz="3000" dirty="0" smtClean="0">
                <a:latin typeface="Segoe UI Light" charset="0"/>
                <a:ea typeface="Segoe UI Light" charset="0"/>
                <a:cs typeface="Segoe UI Light" charset="0"/>
              </a:rPr>
              <a:t>In 1994, Moni </a:t>
            </a:r>
            <a:r>
              <a:rPr lang="en-US" sz="3000" dirty="0" err="1">
                <a:latin typeface="Segoe UI Light" charset="0"/>
                <a:ea typeface="Segoe UI Light" charset="0"/>
                <a:cs typeface="Segoe UI Light" charset="0"/>
              </a:rPr>
              <a:t>Naor</a:t>
            </a:r>
            <a:r>
              <a:rPr lang="en-US" sz="3000" dirty="0">
                <a:latin typeface="Segoe UI Light" charset="0"/>
                <a:ea typeface="Segoe UI Light" charset="0"/>
                <a:cs typeface="Segoe UI Light" charset="0"/>
              </a:rPr>
              <a:t> and </a:t>
            </a:r>
            <a:r>
              <a:rPr lang="en-US" sz="3000" dirty="0" err="1" smtClean="0">
                <a:latin typeface="Segoe UI Light" charset="0"/>
                <a:ea typeface="Segoe UI Light" charset="0"/>
                <a:cs typeface="Segoe UI Light" charset="0"/>
              </a:rPr>
              <a:t>Adi</a:t>
            </a:r>
            <a:r>
              <a:rPr lang="en-US" sz="3000" dirty="0" smtClean="0">
                <a:latin typeface="Segoe UI Light" charset="0"/>
                <a:ea typeface="Segoe UI Light" charset="0"/>
                <a:cs typeface="Segoe UI Light" charset="0"/>
              </a:rPr>
              <a:t> Shamir developed the first VC framework. However, it is challenging to perfectly align the two shares in AR head-mounted displays. In </a:t>
            </a:r>
            <a:r>
              <a:rPr lang="en-US" sz="3000" b="1" dirty="0" smtClean="0">
                <a:latin typeface="Segoe UI Light" charset="0"/>
                <a:ea typeface="Segoe UI Light" charset="0"/>
                <a:cs typeface="Segoe UI Light" charset="0"/>
              </a:rPr>
              <a:t>T</a:t>
            </a:r>
            <a:r>
              <a:rPr lang="en-US" sz="3000" b="1" baseline="30000" dirty="0" smtClean="0">
                <a:latin typeface="Segoe UI Light" charset="0"/>
                <a:ea typeface="Segoe UI Light" charset="0"/>
                <a:cs typeface="Segoe UI Light" charset="0"/>
              </a:rPr>
              <a:t>2</a:t>
            </a:r>
            <a:r>
              <a:rPr lang="en-US" sz="3000" b="1" dirty="0" smtClean="0">
                <a:latin typeface="Segoe UI Light" charset="0"/>
                <a:ea typeface="Segoe UI Light" charset="0"/>
                <a:cs typeface="Segoe UI Light" charset="0"/>
              </a:rPr>
              <a:t>VC</a:t>
            </a:r>
            <a:r>
              <a:rPr lang="en-US" sz="3000" dirty="0" smtClean="0">
                <a:latin typeface="Segoe UI Light" charset="0"/>
                <a:ea typeface="Segoe UI Light" charset="0"/>
                <a:cs typeface="Segoe UI Light" charset="0"/>
              </a:rPr>
              <a:t>, we model </a:t>
            </a:r>
            <a:r>
              <a:rPr lang="en-US" sz="3000" dirty="0">
                <a:latin typeface="Segoe UI Light" charset="0"/>
                <a:ea typeface="Segoe UI Light" charset="0"/>
                <a:cs typeface="Segoe UI Light" charset="0"/>
              </a:rPr>
              <a:t>the probability of misalignment as a Gaussian distribution and diffuse the pixel colors of the second share using a Gaussian </a:t>
            </a:r>
            <a:r>
              <a:rPr lang="en-US" sz="3000" dirty="0" smtClean="0">
                <a:latin typeface="Segoe UI Light" charset="0"/>
                <a:ea typeface="Segoe UI Light" charset="0"/>
                <a:cs typeface="Segoe UI Light" charset="0"/>
              </a:rPr>
              <a:t>kernel.</a:t>
            </a:r>
            <a:endParaRPr lang="en-US" sz="3000" dirty="0">
              <a:latin typeface="Segoe UI Light" charset="0"/>
              <a:ea typeface="Segoe UI Light" charset="0"/>
              <a:cs typeface="Segoe UI Light" charset="0"/>
            </a:endParaRPr>
          </a:p>
        </p:txBody>
      </p:sp>
      <p:sp>
        <p:nvSpPr>
          <p:cNvPr id="10" name="TextBox 66"/>
          <p:cNvSpPr txBox="1"/>
          <p:nvPr/>
        </p:nvSpPr>
        <p:spPr>
          <a:xfrm>
            <a:off x="681225" y="11132199"/>
            <a:ext cx="12907345" cy="6555641"/>
          </a:xfrm>
          <a:prstGeom prst="rect">
            <a:avLst/>
          </a:prstGeom>
          <a:noFill/>
        </p:spPr>
        <p:txBody>
          <a:bodyPr wrap="square" lIns="0" rIns="0" rtlCol="0">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pPr algn="just"/>
            <a:r>
              <a:rPr lang="en-US" sz="3000" dirty="0">
                <a:latin typeface="Segoe UI Light" charset="0"/>
                <a:ea typeface="Segoe UI Light" charset="0"/>
                <a:cs typeface="Segoe UI Light" charset="0"/>
              </a:rPr>
              <a:t>We introduce </a:t>
            </a:r>
            <a:r>
              <a:rPr lang="en-US" sz="3000" b="1" dirty="0" smtClean="0">
                <a:latin typeface="Segoe UI Light" charset="0"/>
                <a:ea typeface="Segoe UI Light" charset="0"/>
                <a:cs typeface="Segoe UI Light" charset="0"/>
              </a:rPr>
              <a:t>T</a:t>
            </a:r>
            <a:r>
              <a:rPr lang="en-US" sz="3000" b="1" baseline="30000" dirty="0" smtClean="0">
                <a:latin typeface="Segoe UI Light" charset="0"/>
                <a:ea typeface="Segoe UI Light" charset="0"/>
                <a:cs typeface="Segoe UI Light" charset="0"/>
              </a:rPr>
              <a:t>2</a:t>
            </a:r>
            <a:r>
              <a:rPr lang="en-US" sz="3000" b="1" dirty="0" smtClean="0">
                <a:latin typeface="Segoe UI Light" charset="0"/>
                <a:ea typeface="Segoe UI Light" charset="0"/>
                <a:cs typeface="Segoe UI Light" charset="0"/>
              </a:rPr>
              <a:t>VC</a:t>
            </a:r>
            <a:r>
              <a:rPr lang="en-US" sz="3000" dirty="0" smtClean="0">
                <a:latin typeface="Segoe UI Light" charset="0"/>
                <a:ea typeface="Segoe UI Light" charset="0"/>
                <a:cs typeface="Segoe UI Light" charset="0"/>
              </a:rPr>
              <a:t>, a </a:t>
            </a:r>
            <a:r>
              <a:rPr lang="en-US" sz="3000" dirty="0">
                <a:latin typeface="Segoe UI Light" charset="0"/>
                <a:ea typeface="Segoe UI Light" charset="0"/>
                <a:cs typeface="Segoe UI Light" charset="0"/>
              </a:rPr>
              <a:t>novel secure display </a:t>
            </a:r>
            <a:r>
              <a:rPr lang="en-US" sz="3000" dirty="0" smtClean="0">
                <a:latin typeface="Segoe UI Light" charset="0"/>
                <a:ea typeface="Segoe UI Light" charset="0"/>
                <a:cs typeface="Segoe UI Light" charset="0"/>
              </a:rPr>
              <a:t>system </a:t>
            </a:r>
            <a:r>
              <a:rPr lang="en-US" sz="3000" dirty="0">
                <a:latin typeface="Segoe UI Light" charset="0"/>
                <a:ea typeface="Segoe UI Light" charset="0"/>
                <a:cs typeface="Segoe UI Light" charset="0"/>
              </a:rPr>
              <a:t>which uses visual </a:t>
            </a:r>
            <a:r>
              <a:rPr lang="en-US" sz="3000" dirty="0" smtClean="0">
                <a:latin typeface="Segoe UI Light" charset="0"/>
                <a:ea typeface="Segoe UI Light" charset="0"/>
                <a:cs typeface="Segoe UI Light" charset="0"/>
              </a:rPr>
              <a:t>cryptography (VC) </a:t>
            </a:r>
            <a:r>
              <a:rPr lang="en-US" sz="3000" dirty="0">
                <a:latin typeface="Segoe UI Light" charset="0"/>
                <a:ea typeface="Segoe UI Light" charset="0"/>
                <a:cs typeface="Segoe UI Light" charset="0"/>
              </a:rPr>
              <a:t>with tolerance for tracking. Our system brings cryptographic privacy from text to virtual worlds. Much like traditional encryption that uses a public key and a private key, our system uses two images that are both necessary for visual decryption of the data. The public image could be widely shared on a printed page, on a traditional display (desktop, tablet, or smartphone), or in a multi-participant virtual world, while the other private image can be exclusively on a user's personal AR or VR display. Only the recipient with both images is able to visually decrypt the data by fusing them. In contrast to prior art, our system is able to </a:t>
            </a:r>
            <a:r>
              <a:rPr lang="en-US" sz="3000" b="1" dirty="0">
                <a:latin typeface="Segoe UI Light" charset="0"/>
                <a:ea typeface="Segoe UI Light" charset="0"/>
                <a:cs typeface="Segoe UI Light" charset="0"/>
              </a:rPr>
              <a:t>provide tracking tolerance</a:t>
            </a:r>
            <a:r>
              <a:rPr lang="en-US" sz="3000" dirty="0">
                <a:latin typeface="Segoe UI Light" charset="0"/>
                <a:ea typeface="Segoe UI Light" charset="0"/>
                <a:cs typeface="Segoe UI Light" charset="0"/>
              </a:rPr>
              <a:t>, making it more practically usable in modern VR and AR systems. We model the probability of misalignment caused by head or body jitter as a Gaussian distribution. Our algorithm diffuses the second image using the normalized probabilities, thus enabling the visual cryptography to be tolerant of alignment errors due to tracking.</a:t>
            </a:r>
          </a:p>
        </p:txBody>
      </p:sp>
      <p:sp>
        <p:nvSpPr>
          <p:cNvPr id="12" name="TextBox 82"/>
          <p:cNvSpPr txBox="1"/>
          <p:nvPr/>
        </p:nvSpPr>
        <p:spPr>
          <a:xfrm>
            <a:off x="14903404" y="11128739"/>
            <a:ext cx="13565339" cy="2862322"/>
          </a:xfrm>
          <a:prstGeom prst="rect">
            <a:avLst/>
          </a:prstGeom>
          <a:noFill/>
        </p:spPr>
        <p:txBody>
          <a:bodyPr wrap="square" lIns="0" rIns="0" rtlCol="0">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pPr algn="just"/>
            <a:r>
              <a:rPr lang="en-US" sz="3000" dirty="0" smtClean="0">
                <a:latin typeface="Segoe UI Light" charset="0"/>
                <a:ea typeface="Segoe UI Light" charset="0"/>
                <a:cs typeface="Segoe UI Light" charset="0"/>
              </a:rPr>
              <a:t>We have implemented </a:t>
            </a:r>
            <a:r>
              <a:rPr lang="en-US" sz="3000" dirty="0">
                <a:latin typeface="Segoe UI Light" charset="0"/>
                <a:ea typeface="Segoe UI Light" charset="0"/>
                <a:cs typeface="Segoe UI Light" charset="0"/>
              </a:rPr>
              <a:t>our system in </a:t>
            </a:r>
            <a:r>
              <a:rPr lang="en-US" sz="3000" dirty="0" smtClean="0">
                <a:latin typeface="Segoe UI Light" charset="0"/>
                <a:ea typeface="Segoe UI Light" charset="0"/>
                <a:cs typeface="Segoe UI Light" charset="0"/>
              </a:rPr>
              <a:t>Unity </a:t>
            </a:r>
            <a:r>
              <a:rPr lang="en-US" sz="3000" dirty="0">
                <a:latin typeface="Segoe UI Light" charset="0"/>
                <a:ea typeface="Segoe UI Light" charset="0"/>
                <a:cs typeface="Segoe UI Light" charset="0"/>
              </a:rPr>
              <a:t>and deploy it on Magic </a:t>
            </a:r>
            <a:r>
              <a:rPr lang="en-US" sz="3000" dirty="0" smtClean="0">
                <a:latin typeface="Segoe UI Light" charset="0"/>
                <a:ea typeface="Segoe UI Light" charset="0"/>
                <a:cs typeface="Segoe UI Light" charset="0"/>
              </a:rPr>
              <a:t>Leap One AR headset. One </a:t>
            </a:r>
            <a:r>
              <a:rPr lang="en-US" sz="3000" dirty="0">
                <a:latin typeface="Segoe UI Light" charset="0"/>
                <a:ea typeface="Segoe UI Light" charset="0"/>
                <a:cs typeface="Segoe UI Light" charset="0"/>
              </a:rPr>
              <a:t>of the generated </a:t>
            </a:r>
            <a:r>
              <a:rPr lang="en-US" sz="3000" dirty="0" smtClean="0">
                <a:latin typeface="Segoe UI Light" charset="0"/>
                <a:ea typeface="Segoe UI Light" charset="0"/>
                <a:cs typeface="Segoe UI Light" charset="0"/>
              </a:rPr>
              <a:t>shares </a:t>
            </a:r>
            <a:r>
              <a:rPr lang="en-US" sz="3000" dirty="0">
                <a:latin typeface="Segoe UI Light" charset="0"/>
                <a:ea typeface="Segoe UI Light" charset="0"/>
                <a:cs typeface="Segoe UI Light" charset="0"/>
              </a:rPr>
              <a:t>is placed in the </a:t>
            </a:r>
            <a:r>
              <a:rPr lang="en-US" sz="3000" dirty="0" smtClean="0">
                <a:latin typeface="Segoe UI Light" charset="0"/>
                <a:ea typeface="Segoe UI Light" charset="0"/>
                <a:cs typeface="Segoe UI Light" charset="0"/>
              </a:rPr>
              <a:t>physical world</a:t>
            </a:r>
            <a:r>
              <a:rPr lang="en-US" sz="3000" dirty="0">
                <a:latin typeface="Segoe UI Light" charset="0"/>
                <a:ea typeface="Segoe UI Light" charset="0"/>
                <a:cs typeface="Segoe UI Light" charset="0"/>
              </a:rPr>
              <a:t>, </a:t>
            </a:r>
            <a:r>
              <a:rPr lang="en-US" sz="3000" i="1" dirty="0">
                <a:latin typeface="Segoe UI Light" charset="0"/>
                <a:ea typeface="Segoe UI Light" charset="0"/>
                <a:cs typeface="Segoe UI Light" charset="0"/>
              </a:rPr>
              <a:t>i.e</a:t>
            </a:r>
            <a:r>
              <a:rPr lang="en-US" sz="3000" i="1" dirty="0" smtClean="0">
                <a:latin typeface="Segoe UI Light" charset="0"/>
                <a:ea typeface="Segoe UI Light" charset="0"/>
                <a:cs typeface="Segoe UI Light" charset="0"/>
              </a:rPr>
              <a:t>.</a:t>
            </a:r>
            <a:r>
              <a:rPr lang="en-US" sz="3000" dirty="0" smtClean="0">
                <a:latin typeface="Segoe UI Light" charset="0"/>
                <a:ea typeface="Segoe UI Light" charset="0"/>
                <a:cs typeface="Segoe UI Light" charset="0"/>
              </a:rPr>
              <a:t>, printed </a:t>
            </a:r>
            <a:r>
              <a:rPr lang="en-US" sz="3000" dirty="0">
                <a:latin typeface="Segoe UI Light" charset="0"/>
                <a:ea typeface="Segoe UI Light" charset="0"/>
                <a:cs typeface="Segoe UI Light" charset="0"/>
              </a:rPr>
              <a:t>on a piece of </a:t>
            </a:r>
            <a:r>
              <a:rPr lang="en-US" sz="3000" dirty="0" smtClean="0">
                <a:latin typeface="Segoe UI Light" charset="0"/>
                <a:ea typeface="Segoe UI Light" charset="0"/>
                <a:cs typeface="Segoe UI Light" charset="0"/>
              </a:rPr>
              <a:t>paper </a:t>
            </a:r>
            <a:r>
              <a:rPr lang="en-US" sz="3000" dirty="0">
                <a:latin typeface="Segoe UI Light" charset="0"/>
                <a:ea typeface="Segoe UI Light" charset="0"/>
                <a:cs typeface="Segoe UI Light" charset="0"/>
              </a:rPr>
              <a:t>or </a:t>
            </a:r>
            <a:r>
              <a:rPr lang="en-US" sz="3000" dirty="0" smtClean="0">
                <a:latin typeface="Segoe UI Light" charset="0"/>
                <a:ea typeface="Segoe UI Light" charset="0"/>
                <a:cs typeface="Segoe UI Light" charset="0"/>
              </a:rPr>
              <a:t>displayed </a:t>
            </a:r>
            <a:r>
              <a:rPr lang="en-US" sz="3000" dirty="0">
                <a:latin typeface="Segoe UI Light" charset="0"/>
                <a:ea typeface="Segoe UI Light" charset="0"/>
                <a:cs typeface="Segoe UI Light" charset="0"/>
              </a:rPr>
              <a:t>on </a:t>
            </a:r>
            <a:r>
              <a:rPr lang="en-US" sz="3000" dirty="0" smtClean="0">
                <a:latin typeface="Segoe UI Light" charset="0"/>
                <a:ea typeface="Segoe UI Light" charset="0"/>
                <a:cs typeface="Segoe UI Light" charset="0"/>
              </a:rPr>
              <a:t>an ordinary monitor. The </a:t>
            </a:r>
            <a:r>
              <a:rPr lang="en-US" sz="3000" dirty="0">
                <a:latin typeface="Segoe UI Light" charset="0"/>
                <a:ea typeface="Segoe UI Light" charset="0"/>
                <a:cs typeface="Segoe UI Light" charset="0"/>
              </a:rPr>
              <a:t>other share is </a:t>
            </a:r>
            <a:r>
              <a:rPr lang="en-US" sz="3000" dirty="0" smtClean="0">
                <a:latin typeface="Segoe UI Light" charset="0"/>
                <a:ea typeface="Segoe UI Light" charset="0"/>
                <a:cs typeface="Segoe UI Light" charset="0"/>
              </a:rPr>
              <a:t>rendered </a:t>
            </a:r>
            <a:r>
              <a:rPr lang="en-US" sz="3000" dirty="0">
                <a:latin typeface="Segoe UI Light" charset="0"/>
                <a:ea typeface="Segoe UI Light" charset="0"/>
                <a:cs typeface="Segoe UI Light" charset="0"/>
              </a:rPr>
              <a:t>and </a:t>
            </a:r>
            <a:r>
              <a:rPr lang="en-US" sz="3000" dirty="0" smtClean="0">
                <a:latin typeface="Segoe UI Light" charset="0"/>
                <a:ea typeface="Segoe UI Light" charset="0"/>
                <a:cs typeface="Segoe UI Light" charset="0"/>
              </a:rPr>
              <a:t>displayed </a:t>
            </a:r>
            <a:r>
              <a:rPr lang="en-US" sz="3000" dirty="0">
                <a:latin typeface="Segoe UI Light" charset="0"/>
                <a:ea typeface="Segoe UI Light" charset="0"/>
                <a:cs typeface="Segoe UI Light" charset="0"/>
              </a:rPr>
              <a:t>by the </a:t>
            </a:r>
            <a:r>
              <a:rPr lang="en-US" sz="3000" dirty="0" smtClean="0">
                <a:latin typeface="Segoe UI Light" charset="0"/>
                <a:ea typeface="Segoe UI Light" charset="0"/>
                <a:cs typeface="Segoe UI Light" charset="0"/>
              </a:rPr>
              <a:t>headset. We use visual tracking to estimate the position and rotation of the physical share and transform the headset’s share to align. This decouples alignment from the user’s relative location. </a:t>
            </a:r>
          </a:p>
        </p:txBody>
      </p:sp>
      <p:sp>
        <p:nvSpPr>
          <p:cNvPr id="42" name="TextBox 79"/>
          <p:cNvSpPr txBox="1"/>
          <p:nvPr/>
        </p:nvSpPr>
        <p:spPr>
          <a:xfrm>
            <a:off x="14719087" y="9629341"/>
            <a:ext cx="13721204" cy="1492692"/>
          </a:xfrm>
          <a:prstGeom prst="rect">
            <a:avLst/>
          </a:prstGeom>
          <a:noFill/>
        </p:spPr>
        <p:txBody>
          <a:bodyPr wrap="square" lIns="106656" tIns="53328" rIns="106656" bIns="53328" rtlCol="0" anchor="t">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r>
              <a:rPr lang="en-US" sz="9000" cap="small" dirty="0" smtClean="0">
                <a:solidFill>
                  <a:prstClr val="black">
                    <a:lumMod val="85000"/>
                    <a:lumOff val="15000"/>
                  </a:prstClr>
                </a:solidFill>
              </a:rPr>
              <a:t>Experimental Results</a:t>
            </a:r>
            <a:endParaRPr lang="en-US" sz="9000" cap="small" dirty="0">
              <a:solidFill>
                <a:prstClr val="black">
                  <a:lumMod val="85000"/>
                  <a:lumOff val="15000"/>
                </a:prstClr>
              </a:solidFill>
            </a:endParaRPr>
          </a:p>
        </p:txBody>
      </p:sp>
      <p:sp>
        <p:nvSpPr>
          <p:cNvPr id="44" name="TextBox 84"/>
          <p:cNvSpPr txBox="1"/>
          <p:nvPr/>
        </p:nvSpPr>
        <p:spPr>
          <a:xfrm>
            <a:off x="14745467" y="24219108"/>
            <a:ext cx="13956084" cy="1492692"/>
          </a:xfrm>
          <a:prstGeom prst="rect">
            <a:avLst/>
          </a:prstGeom>
          <a:noFill/>
        </p:spPr>
        <p:txBody>
          <a:bodyPr wrap="square" lIns="106656" tIns="53328" rIns="106656" bIns="53328" rtlCol="0">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r>
              <a:rPr lang="en-US" sz="9000" cap="small" dirty="0" smtClean="0">
                <a:solidFill>
                  <a:prstClr val="black">
                    <a:lumMod val="85000"/>
                    <a:lumOff val="15000"/>
                  </a:prstClr>
                </a:solidFill>
              </a:rPr>
              <a:t>Conclusion and Future </a:t>
            </a:r>
            <a:r>
              <a:rPr lang="en-US" sz="9000" cap="small" dirty="0">
                <a:solidFill>
                  <a:prstClr val="black">
                    <a:lumMod val="85000"/>
                    <a:lumOff val="15000"/>
                  </a:prstClr>
                </a:solidFill>
              </a:rPr>
              <a:t>Work</a:t>
            </a:r>
          </a:p>
        </p:txBody>
      </p:sp>
      <p:grpSp>
        <p:nvGrpSpPr>
          <p:cNvPr id="50" name="Group 49"/>
          <p:cNvGrpSpPr/>
          <p:nvPr/>
        </p:nvGrpSpPr>
        <p:grpSpPr>
          <a:xfrm>
            <a:off x="547413" y="34624373"/>
            <a:ext cx="21440690" cy="1536672"/>
            <a:chOff x="-322420" y="6191414"/>
            <a:chExt cx="8743384" cy="626645"/>
          </a:xfrm>
        </p:grpSpPr>
        <p:pic>
          <p:nvPicPr>
            <p:cNvPr id="51" name="Picture 2" descr="C:\Users\jonf\Dropbox\HCILShared\Logos_CS\CS_logos_Transparen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0" t="56103" r="77149" b="22563"/>
            <a:stretch/>
          </p:blipFill>
          <p:spPr bwMode="auto">
            <a:xfrm>
              <a:off x="6219750" y="6191414"/>
              <a:ext cx="595861" cy="62664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3951597" y="6214456"/>
              <a:ext cx="1943069" cy="288672"/>
            </a:xfrm>
            <a:prstGeom prst="rect">
              <a:avLst/>
            </a:prstGeom>
            <a:noFill/>
          </p:spPr>
          <p:txBody>
            <a:bodyPr wrap="none" rtlCol="0">
              <a:spAutoFit/>
            </a:bodyPr>
            <a:lstStyle/>
            <a:p>
              <a:r>
                <a:rPr lang="en-US" sz="4000" dirty="0"/>
                <a:t>THE </a:t>
              </a:r>
              <a:r>
                <a:rPr lang="en-US" sz="4000" dirty="0">
                  <a:solidFill>
                    <a:srgbClr val="E3373F"/>
                  </a:solidFill>
                </a:rPr>
                <a:t>AUGMENTARIUM</a:t>
              </a:r>
            </a:p>
          </p:txBody>
        </p:sp>
        <p:sp>
          <p:nvSpPr>
            <p:cNvPr id="53" name="TextBox 52"/>
            <p:cNvSpPr txBox="1"/>
            <p:nvPr/>
          </p:nvSpPr>
          <p:spPr>
            <a:xfrm>
              <a:off x="3965884" y="6459049"/>
              <a:ext cx="2127026" cy="338875"/>
            </a:xfrm>
            <a:prstGeom prst="rect">
              <a:avLst/>
            </a:prstGeom>
            <a:noFill/>
          </p:spPr>
          <p:txBody>
            <a:bodyPr wrap="square" rtlCol="0">
              <a:spAutoFit/>
            </a:bodyPr>
            <a:lstStyle/>
            <a:p>
              <a:r>
                <a:rPr lang="en-US" sz="2400" dirty="0"/>
                <a:t>VIRTUAL AND AUGMENTED REALITY </a:t>
              </a:r>
              <a:r>
                <a:rPr lang="en-US" sz="2400" dirty="0" smtClean="0"/>
                <a:t>LAB</a:t>
              </a:r>
              <a:endParaRPr lang="en-US" sz="2400" dirty="0"/>
            </a:p>
            <a:p>
              <a:r>
                <a:rPr lang="en-US" sz="2400" dirty="0"/>
                <a:t>AT THE UNIVERSITY OF MARYLAND</a:t>
              </a:r>
            </a:p>
          </p:txBody>
        </p:sp>
        <p:pic>
          <p:nvPicPr>
            <p:cNvPr id="54" name="Shape 797"/>
            <p:cNvPicPr preferRelativeResize="0"/>
            <p:nvPr/>
          </p:nvPicPr>
          <p:blipFill rotWithShape="1">
            <a:blip r:embed="rId4">
              <a:alphaModFix/>
            </a:blip>
            <a:srcRect r="82504"/>
            <a:stretch/>
          </p:blipFill>
          <p:spPr>
            <a:xfrm>
              <a:off x="-322420" y="6254568"/>
              <a:ext cx="545254" cy="510341"/>
            </a:xfrm>
            <a:prstGeom prst="rect">
              <a:avLst/>
            </a:prstGeom>
            <a:noFill/>
            <a:ln>
              <a:noFill/>
            </a:ln>
          </p:spPr>
        </p:pic>
        <p:sp>
          <p:nvSpPr>
            <p:cNvPr id="55" name="TextBox 54"/>
            <p:cNvSpPr txBox="1"/>
            <p:nvPr/>
          </p:nvSpPr>
          <p:spPr>
            <a:xfrm>
              <a:off x="6727895" y="6284056"/>
              <a:ext cx="1693069" cy="439283"/>
            </a:xfrm>
            <a:prstGeom prst="rect">
              <a:avLst/>
            </a:prstGeom>
            <a:solidFill>
              <a:schemeClr val="bg1"/>
            </a:solidFill>
          </p:spPr>
          <p:txBody>
            <a:bodyPr wrap="square" rtlCol="0">
              <a:spAutoFit/>
            </a:bodyPr>
            <a:lstStyle/>
            <a:p>
              <a:pPr algn="ctr"/>
              <a:r>
                <a:rPr lang="en-US" sz="3600" dirty="0">
                  <a:solidFill>
                    <a:srgbClr val="FF0000"/>
                  </a:solidFill>
                </a:rPr>
                <a:t>COMPUTER</a:t>
              </a:r>
              <a:r>
                <a:rPr lang="en-US" sz="3600" dirty="0">
                  <a:solidFill>
                    <a:schemeClr val="bg1"/>
                  </a:solidFill>
                </a:rPr>
                <a:t> </a:t>
              </a:r>
              <a:r>
                <a:rPr lang="en-US" sz="3600" dirty="0"/>
                <a:t>SCIENCE</a:t>
              </a:r>
            </a:p>
            <a:p>
              <a:pPr algn="ctr"/>
              <a:r>
                <a:rPr lang="en-US" sz="2800" dirty="0"/>
                <a:t>UNIVERSITY OF MARYLAND</a:t>
              </a:r>
            </a:p>
          </p:txBody>
        </p:sp>
        <p:sp>
          <p:nvSpPr>
            <p:cNvPr id="56" name="TextBox 55"/>
            <p:cNvSpPr txBox="1"/>
            <p:nvPr/>
          </p:nvSpPr>
          <p:spPr>
            <a:xfrm>
              <a:off x="2177230" y="6233852"/>
              <a:ext cx="1595591" cy="539690"/>
            </a:xfrm>
            <a:prstGeom prst="rect">
              <a:avLst/>
            </a:prstGeom>
            <a:noFill/>
          </p:spPr>
          <p:txBody>
            <a:bodyPr wrap="none" rtlCol="0">
              <a:spAutoFit/>
            </a:bodyPr>
            <a:lstStyle/>
            <a:p>
              <a:r>
                <a:rPr lang="en-US" sz="8000" b="1" dirty="0">
                  <a:solidFill>
                    <a:srgbClr val="E3373F"/>
                  </a:solidFill>
                  <a:latin typeface="Segoe UI Symbol" panose="020B0502040204020203" pitchFamily="34" charset="0"/>
                  <a:ea typeface="Segoe UI Symbol" panose="020B0502040204020203" pitchFamily="34" charset="0"/>
                </a:rPr>
                <a:t>UM</a:t>
              </a:r>
              <a:r>
                <a:rPr lang="en-US" sz="8000" b="1" dirty="0">
                  <a:solidFill>
                    <a:srgbClr val="000000"/>
                  </a:solidFill>
                  <a:latin typeface="Segoe UI Symbol" panose="020B0502040204020203" pitchFamily="34" charset="0"/>
                  <a:ea typeface="Segoe UI Symbol" panose="020B0502040204020203" pitchFamily="34" charset="0"/>
                </a:rPr>
                <a:t>IACS</a:t>
              </a:r>
            </a:p>
          </p:txBody>
        </p:sp>
      </p:grpSp>
      <p:sp>
        <p:nvSpPr>
          <p:cNvPr id="29" name="TextBox 79"/>
          <p:cNvSpPr txBox="1"/>
          <p:nvPr/>
        </p:nvSpPr>
        <p:spPr>
          <a:xfrm>
            <a:off x="536157" y="21750610"/>
            <a:ext cx="13721204" cy="1492692"/>
          </a:xfrm>
          <a:prstGeom prst="rect">
            <a:avLst/>
          </a:prstGeom>
          <a:noFill/>
        </p:spPr>
        <p:txBody>
          <a:bodyPr wrap="square" lIns="106656" tIns="53328" rIns="106656" bIns="53328" rtlCol="0" anchor="t">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r>
              <a:rPr lang="en-US" sz="9000" cap="small" dirty="0" smtClean="0">
                <a:solidFill>
                  <a:prstClr val="black">
                    <a:lumMod val="85000"/>
                    <a:lumOff val="15000"/>
                  </a:prstClr>
                </a:solidFill>
              </a:rPr>
              <a:t>Algorithm</a:t>
            </a:r>
            <a:endParaRPr lang="en-US" sz="9000" cap="small" dirty="0">
              <a:solidFill>
                <a:prstClr val="black">
                  <a:lumMod val="85000"/>
                  <a:lumOff val="15000"/>
                </a:prstClr>
              </a:solidFill>
            </a:endParaRPr>
          </a:p>
        </p:txBody>
      </p:sp>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6157" y="27769282"/>
            <a:ext cx="13025076" cy="6183748"/>
          </a:xfrm>
          <a:prstGeom prst="rect">
            <a:avLst/>
          </a:prstGeom>
        </p:spPr>
      </p:pic>
      <p:pic>
        <p:nvPicPr>
          <p:cNvPr id="19" name="Picture 18"/>
          <p:cNvPicPr>
            <a:picLocks noChangeAspect="1"/>
          </p:cNvPicPr>
          <p:nvPr/>
        </p:nvPicPr>
        <p:blipFill rotWithShape="1">
          <a:blip r:embed="rId6"/>
          <a:srcRect r="50256"/>
          <a:stretch/>
        </p:blipFill>
        <p:spPr>
          <a:xfrm>
            <a:off x="14915158" y="19623241"/>
            <a:ext cx="6489445" cy="4832643"/>
          </a:xfrm>
          <a:prstGeom prst="rect">
            <a:avLst/>
          </a:prstGeom>
        </p:spPr>
      </p:pic>
      <p:sp>
        <p:nvSpPr>
          <p:cNvPr id="36" name="TextBox 87"/>
          <p:cNvSpPr txBox="1"/>
          <p:nvPr/>
        </p:nvSpPr>
        <p:spPr>
          <a:xfrm>
            <a:off x="14903404" y="25577084"/>
            <a:ext cx="13565339" cy="5632311"/>
          </a:xfrm>
          <a:prstGeom prst="rect">
            <a:avLst/>
          </a:prstGeom>
          <a:noFill/>
        </p:spPr>
        <p:txBody>
          <a:bodyPr wrap="square" lIns="0" rIns="0" rtlCol="0">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pPr algn="just"/>
            <a:r>
              <a:rPr lang="en-US" sz="3000" dirty="0">
                <a:latin typeface="Segoe UI Light" charset="0"/>
                <a:ea typeface="Segoe UI Light" charset="0"/>
                <a:cs typeface="Segoe UI Light" charset="0"/>
              </a:rPr>
              <a:t>In this paper, we have adapted visual cryptography for </a:t>
            </a:r>
            <a:r>
              <a:rPr lang="en-US" sz="3000" dirty="0" smtClean="0">
                <a:latin typeface="Segoe UI Light" charset="0"/>
                <a:ea typeface="Segoe UI Light" charset="0"/>
                <a:cs typeface="Segoe UI Light" charset="0"/>
              </a:rPr>
              <a:t>the current generation augmented reality headsets</a:t>
            </a:r>
            <a:r>
              <a:rPr lang="en-US" sz="3000" dirty="0">
                <a:latin typeface="Segoe UI Light" charset="0"/>
                <a:ea typeface="Segoe UI Light" charset="0"/>
                <a:cs typeface="Segoe UI Light" charset="0"/>
              </a:rPr>
              <a:t>. Our </a:t>
            </a:r>
            <a:r>
              <a:rPr lang="en-US" sz="3000" dirty="0" smtClean="0">
                <a:latin typeface="Segoe UI Light" charset="0"/>
                <a:ea typeface="Segoe UI Light" charset="0"/>
                <a:cs typeface="Segoe UI Light" charset="0"/>
              </a:rPr>
              <a:t>system, </a:t>
            </a:r>
            <a:r>
              <a:rPr lang="en-US" sz="3000" b="1" dirty="0" smtClean="0">
                <a:latin typeface="Segoe UI Light" charset="0"/>
                <a:ea typeface="Segoe UI Light" charset="0"/>
                <a:cs typeface="Segoe UI Light" charset="0"/>
              </a:rPr>
              <a:t>T</a:t>
            </a:r>
            <a:r>
              <a:rPr lang="en-US" sz="3000" b="1" baseline="30000" dirty="0" smtClean="0">
                <a:latin typeface="Segoe UI Light" charset="0"/>
                <a:ea typeface="Segoe UI Light" charset="0"/>
                <a:cs typeface="Segoe UI Light" charset="0"/>
              </a:rPr>
              <a:t>2</a:t>
            </a:r>
            <a:r>
              <a:rPr lang="en-US" sz="3000" b="1" dirty="0" smtClean="0">
                <a:latin typeface="Segoe UI Light" charset="0"/>
                <a:ea typeface="Segoe UI Light" charset="0"/>
                <a:cs typeface="Segoe UI Light" charset="0"/>
              </a:rPr>
              <a:t>VC,</a:t>
            </a:r>
            <a:r>
              <a:rPr lang="en-US" sz="3000" dirty="0" smtClean="0">
                <a:latin typeface="Segoe UI Light" charset="0"/>
                <a:ea typeface="Segoe UI Light" charset="0"/>
                <a:cs typeface="Segoe UI Light" charset="0"/>
              </a:rPr>
              <a:t> </a:t>
            </a:r>
            <a:r>
              <a:rPr lang="en-US" sz="3000" dirty="0">
                <a:latin typeface="Segoe UI Light" charset="0"/>
                <a:ea typeface="Segoe UI Light" charset="0"/>
                <a:cs typeface="Segoe UI Light" charset="0"/>
              </a:rPr>
              <a:t>uses a novel visual cryptography algorithm which is tolerant to users’ head jitter and slight misalignment of the two </a:t>
            </a:r>
            <a:r>
              <a:rPr lang="en-US" sz="3000" dirty="0" smtClean="0">
                <a:latin typeface="Segoe UI Light" charset="0"/>
                <a:ea typeface="Segoe UI Light" charset="0"/>
                <a:cs typeface="Segoe UI Light" charset="0"/>
              </a:rPr>
              <a:t>shares of encrypted. data</a:t>
            </a:r>
            <a:r>
              <a:rPr lang="zh-CN" altLang="en-US" sz="3000" dirty="0" smtClean="0">
                <a:latin typeface="Segoe UI Light" charset="0"/>
                <a:ea typeface="Segoe UI Light" charset="0"/>
                <a:cs typeface="Segoe UI Light" charset="0"/>
              </a:rPr>
              <a:t> </a:t>
            </a:r>
            <a:r>
              <a:rPr lang="en-US" sz="3000" dirty="0" smtClean="0">
                <a:latin typeface="Segoe UI Light" charset="0"/>
                <a:ea typeface="Segoe UI Light" charset="0"/>
                <a:cs typeface="Segoe UI Light" charset="0"/>
              </a:rPr>
              <a:t>As a first step </a:t>
            </a:r>
            <a:r>
              <a:rPr lang="en-US" sz="3000" dirty="0">
                <a:latin typeface="Segoe UI Light" charset="0"/>
                <a:ea typeface="Segoe UI Light" charset="0"/>
                <a:cs typeface="Segoe UI Light" charset="0"/>
              </a:rPr>
              <a:t>towards practical visual cryptography for virtual and augmented reality, we believe that our algorithm provides a versatile, commodity, off-the-shelf solution for embedding encrypted augmented reality information in </a:t>
            </a:r>
            <a:r>
              <a:rPr lang="en-US" sz="3000" dirty="0" smtClean="0">
                <a:latin typeface="Segoe UI Light" charset="0"/>
                <a:ea typeface="Segoe UI Light" charset="0"/>
                <a:cs typeface="Segoe UI Light" charset="0"/>
              </a:rPr>
              <a:t>both  real-world </a:t>
            </a:r>
            <a:r>
              <a:rPr lang="en-US" sz="3000" dirty="0">
                <a:latin typeface="Segoe UI Light" charset="0"/>
                <a:ea typeface="Segoe UI Light" charset="0"/>
                <a:cs typeface="Segoe UI Light" charset="0"/>
              </a:rPr>
              <a:t>displays and virtual </a:t>
            </a:r>
            <a:r>
              <a:rPr lang="en-US" sz="3000" dirty="0" smtClean="0">
                <a:latin typeface="Segoe UI Light" charset="0"/>
                <a:ea typeface="Segoe UI Light" charset="0"/>
                <a:cs typeface="Segoe UI Light" charset="0"/>
              </a:rPr>
              <a:t>environments, thereby protecting </a:t>
            </a:r>
            <a:br>
              <a:rPr lang="en-US" sz="3000" dirty="0" smtClean="0">
                <a:latin typeface="Segoe UI Light" charset="0"/>
                <a:ea typeface="Segoe UI Light" charset="0"/>
                <a:cs typeface="Segoe UI Light" charset="0"/>
              </a:rPr>
            </a:br>
            <a:r>
              <a:rPr lang="en-US" sz="3000" dirty="0" smtClean="0">
                <a:latin typeface="Segoe UI Light" charset="0"/>
                <a:ea typeface="Segoe UI Light" charset="0"/>
                <a:cs typeface="Segoe UI Light" charset="0"/>
              </a:rPr>
              <a:t>confidential </a:t>
            </a:r>
            <a:r>
              <a:rPr lang="en-US" sz="3000" dirty="0">
                <a:latin typeface="Segoe UI Light" charset="0"/>
                <a:ea typeface="Segoe UI Light" charset="0"/>
                <a:cs typeface="Segoe UI Light" charset="0"/>
              </a:rPr>
              <a:t>data while </a:t>
            </a:r>
            <a:r>
              <a:rPr lang="en-US" sz="3000" dirty="0" smtClean="0">
                <a:latin typeface="Segoe UI Light" charset="0"/>
                <a:ea typeface="Segoe UI Light" charset="0"/>
                <a:cs typeface="Segoe UI Light" charset="0"/>
              </a:rPr>
              <a:t>facilitating an </a:t>
            </a:r>
            <a:r>
              <a:rPr lang="en-US" sz="3000" dirty="0">
                <a:latin typeface="Segoe UI Light" charset="0"/>
                <a:ea typeface="Segoe UI Light" charset="0"/>
                <a:cs typeface="Segoe UI Light" charset="0"/>
              </a:rPr>
              <a:t>easy-to-use visual decryption</a:t>
            </a:r>
            <a:r>
              <a:rPr lang="en-US" sz="3000" dirty="0" smtClean="0">
                <a:latin typeface="Segoe UI Light" charset="0"/>
                <a:ea typeface="Segoe UI Light" charset="0"/>
                <a:cs typeface="Segoe UI Light" charset="0"/>
              </a:rPr>
              <a:t>.                    </a:t>
            </a:r>
            <a:r>
              <a:rPr lang="en-US" sz="3000" dirty="0" smtClean="0">
                <a:solidFill>
                  <a:schemeClr val="bg1"/>
                </a:solidFill>
                <a:latin typeface="Segoe UI Light" charset="0"/>
                <a:ea typeface="Segoe UI Light" charset="0"/>
                <a:cs typeface="Segoe UI Light" charset="0"/>
              </a:rPr>
              <a:t>_</a:t>
            </a:r>
            <a:r>
              <a:rPr lang="en-US" sz="3000" dirty="0" smtClean="0">
                <a:latin typeface="Segoe UI Light" charset="0"/>
                <a:ea typeface="Segoe UI Light" charset="0"/>
                <a:cs typeface="Segoe UI Light" charset="0"/>
              </a:rPr>
              <a:t> </a:t>
            </a:r>
            <a:br>
              <a:rPr lang="en-US" sz="3000" dirty="0" smtClean="0">
                <a:latin typeface="Segoe UI Light" charset="0"/>
                <a:ea typeface="Segoe UI Light" charset="0"/>
                <a:cs typeface="Segoe UI Light" charset="0"/>
              </a:rPr>
            </a:br>
            <a:r>
              <a:rPr lang="en-US" sz="2000" dirty="0">
                <a:latin typeface="Segoe UI Light" charset="0"/>
                <a:ea typeface="Segoe UI Light" charset="0"/>
                <a:cs typeface="Segoe UI Light" charset="0"/>
              </a:rPr>
              <a:t/>
            </a:r>
            <a:br>
              <a:rPr lang="en-US" sz="2000" dirty="0">
                <a:latin typeface="Segoe UI Light" charset="0"/>
                <a:ea typeface="Segoe UI Light" charset="0"/>
                <a:cs typeface="Segoe UI Light" charset="0"/>
              </a:rPr>
            </a:br>
            <a:r>
              <a:rPr lang="en-US" sz="3000" dirty="0" smtClean="0">
                <a:latin typeface="Segoe UI Light" charset="0"/>
                <a:ea typeface="Segoe UI Light" charset="0"/>
                <a:cs typeface="Segoe UI Light" charset="0"/>
              </a:rPr>
              <a:t>Although </a:t>
            </a:r>
            <a:r>
              <a:rPr lang="en-US" sz="3000" dirty="0">
                <a:latin typeface="Segoe UI Light" charset="0"/>
                <a:ea typeface="Segoe UI Light" charset="0"/>
                <a:cs typeface="Segoe UI Light" charset="0"/>
              </a:rPr>
              <a:t>our algorithm is robust to conditions cause by the use of AR headsets, our system trades perceived contrast for reduced alignment precision while further work </a:t>
            </a:r>
            <a:r>
              <a:rPr lang="en-US" sz="3000" dirty="0" smtClean="0">
                <a:latin typeface="Segoe UI Light" charset="0"/>
                <a:ea typeface="Segoe UI Light" charset="0"/>
                <a:cs typeface="Segoe UI Light" charset="0"/>
              </a:rPr>
              <a:t>may evaluate methods </a:t>
            </a:r>
            <a:r>
              <a:rPr lang="en-US" sz="3000" dirty="0">
                <a:latin typeface="Segoe UI Light" charset="0"/>
                <a:ea typeface="Segoe UI Light" charset="0"/>
                <a:cs typeface="Segoe UI Light" charset="0"/>
              </a:rPr>
              <a:t>to increase </a:t>
            </a:r>
            <a:r>
              <a:rPr lang="en-US" sz="3000" dirty="0" smtClean="0">
                <a:latin typeface="Segoe UI Light" charset="0"/>
                <a:ea typeface="Segoe UI Light" charset="0"/>
                <a:cs typeface="Segoe UI Light" charset="0"/>
              </a:rPr>
              <a:t>contrast, </a:t>
            </a:r>
            <a:r>
              <a:rPr lang="en-US" sz="3000" i="1" dirty="0" smtClean="0">
                <a:latin typeface="Segoe UI Light" charset="0"/>
                <a:ea typeface="Segoe UI Light" charset="0"/>
                <a:cs typeface="Segoe UI Light" charset="0"/>
              </a:rPr>
              <a:t>e.g.</a:t>
            </a:r>
            <a:r>
              <a:rPr lang="en-US" sz="3000" dirty="0" smtClean="0">
                <a:latin typeface="Segoe UI Light" charset="0"/>
                <a:ea typeface="Segoe UI Light" charset="0"/>
                <a:cs typeface="Segoe UI Light" charset="0"/>
              </a:rPr>
              <a:t>, changing the brightness over time. </a:t>
            </a:r>
            <a:endParaRPr lang="en-US" sz="3000" dirty="0">
              <a:latin typeface="Segoe UI Light" charset="0"/>
              <a:ea typeface="Segoe UI Light" charset="0"/>
              <a:cs typeface="Segoe UI Light" charset="0"/>
            </a:endParaRPr>
          </a:p>
        </p:txBody>
      </p:sp>
      <p:pic>
        <p:nvPicPr>
          <p:cNvPr id="39" name="Picture 3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088800" y="14145612"/>
            <a:ext cx="6201543" cy="4651157"/>
          </a:xfrm>
          <a:prstGeom prst="roundRect">
            <a:avLst>
              <a:gd name="adj" fmla="val 9664"/>
            </a:avLst>
          </a:prstGeom>
        </p:spPr>
      </p:pic>
      <p:grpSp>
        <p:nvGrpSpPr>
          <p:cNvPr id="11" name="Group 10"/>
          <p:cNvGrpSpPr/>
          <p:nvPr/>
        </p:nvGrpSpPr>
        <p:grpSpPr>
          <a:xfrm>
            <a:off x="26585382" y="34267557"/>
            <a:ext cx="1856232" cy="2306015"/>
            <a:chOff x="25160963" y="34678674"/>
            <a:chExt cx="1397604" cy="1736733"/>
          </a:xfrm>
        </p:grpSpPr>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63470" y="34678674"/>
              <a:ext cx="1395097" cy="1395097"/>
            </a:xfrm>
            <a:prstGeom prst="rect">
              <a:avLst/>
            </a:prstGeom>
          </p:spPr>
        </p:pic>
        <p:sp>
          <p:nvSpPr>
            <p:cNvPr id="61" name="Rectangle 60"/>
            <p:cNvSpPr/>
            <p:nvPr/>
          </p:nvSpPr>
          <p:spPr>
            <a:xfrm>
              <a:off x="25160963" y="36075491"/>
              <a:ext cx="1397601" cy="339916"/>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3762024" rtl="0" eaLnBrk="1" latinLnBrk="0" hangingPunct="1">
                <a:defRPr sz="7400" kern="1200">
                  <a:solidFill>
                    <a:schemeClr val="lt1"/>
                  </a:solidFill>
                  <a:latin typeface="+mn-lt"/>
                  <a:ea typeface="+mn-ea"/>
                  <a:cs typeface="+mn-cs"/>
                </a:defRPr>
              </a:lvl1pPr>
              <a:lvl2pPr marL="1881012" algn="l" defTabSz="3762024" rtl="0" eaLnBrk="1" latinLnBrk="0" hangingPunct="1">
                <a:defRPr sz="7400" kern="1200">
                  <a:solidFill>
                    <a:schemeClr val="lt1"/>
                  </a:solidFill>
                  <a:latin typeface="+mn-lt"/>
                  <a:ea typeface="+mn-ea"/>
                  <a:cs typeface="+mn-cs"/>
                </a:defRPr>
              </a:lvl2pPr>
              <a:lvl3pPr marL="3762024" algn="l" defTabSz="3762024" rtl="0" eaLnBrk="1" latinLnBrk="0" hangingPunct="1">
                <a:defRPr sz="7400" kern="1200">
                  <a:solidFill>
                    <a:schemeClr val="lt1"/>
                  </a:solidFill>
                  <a:latin typeface="+mn-lt"/>
                  <a:ea typeface="+mn-ea"/>
                  <a:cs typeface="+mn-cs"/>
                </a:defRPr>
              </a:lvl3pPr>
              <a:lvl4pPr marL="5643037" algn="l" defTabSz="3762024" rtl="0" eaLnBrk="1" latinLnBrk="0" hangingPunct="1">
                <a:defRPr sz="7400" kern="1200">
                  <a:solidFill>
                    <a:schemeClr val="lt1"/>
                  </a:solidFill>
                  <a:latin typeface="+mn-lt"/>
                  <a:ea typeface="+mn-ea"/>
                  <a:cs typeface="+mn-cs"/>
                </a:defRPr>
              </a:lvl4pPr>
              <a:lvl5pPr marL="7524049" algn="l" defTabSz="3762024" rtl="0" eaLnBrk="1" latinLnBrk="0" hangingPunct="1">
                <a:defRPr sz="7400" kern="1200">
                  <a:solidFill>
                    <a:schemeClr val="lt1"/>
                  </a:solidFill>
                  <a:latin typeface="+mn-lt"/>
                  <a:ea typeface="+mn-ea"/>
                  <a:cs typeface="+mn-cs"/>
                </a:defRPr>
              </a:lvl5pPr>
              <a:lvl6pPr marL="9405061" algn="l" defTabSz="3762024" rtl="0" eaLnBrk="1" latinLnBrk="0" hangingPunct="1">
                <a:defRPr sz="7400" kern="1200">
                  <a:solidFill>
                    <a:schemeClr val="lt1"/>
                  </a:solidFill>
                  <a:latin typeface="+mn-lt"/>
                  <a:ea typeface="+mn-ea"/>
                  <a:cs typeface="+mn-cs"/>
                </a:defRPr>
              </a:lvl6pPr>
              <a:lvl7pPr marL="11286073" algn="l" defTabSz="3762024" rtl="0" eaLnBrk="1" latinLnBrk="0" hangingPunct="1">
                <a:defRPr sz="7400" kern="1200">
                  <a:solidFill>
                    <a:schemeClr val="lt1"/>
                  </a:solidFill>
                  <a:latin typeface="+mn-lt"/>
                  <a:ea typeface="+mn-ea"/>
                  <a:cs typeface="+mn-cs"/>
                </a:defRPr>
              </a:lvl7pPr>
              <a:lvl8pPr marL="13167086" algn="l" defTabSz="3762024" rtl="0" eaLnBrk="1" latinLnBrk="0" hangingPunct="1">
                <a:defRPr sz="7400" kern="1200">
                  <a:solidFill>
                    <a:schemeClr val="lt1"/>
                  </a:solidFill>
                  <a:latin typeface="+mn-lt"/>
                  <a:ea typeface="+mn-ea"/>
                  <a:cs typeface="+mn-cs"/>
                </a:defRPr>
              </a:lvl8pPr>
              <a:lvl9pPr marL="15048098" algn="l" defTabSz="3762024" rtl="0" eaLnBrk="1" latinLnBrk="0" hangingPunct="1">
                <a:defRPr sz="7400" kern="1200">
                  <a:solidFill>
                    <a:schemeClr val="lt1"/>
                  </a:solidFill>
                  <a:latin typeface="+mn-lt"/>
                  <a:ea typeface="+mn-ea"/>
                  <a:cs typeface="+mn-cs"/>
                </a:defRPr>
              </a:lvl9pPr>
            </a:lstStyle>
            <a:p>
              <a:pPr algn="ctr"/>
              <a:r>
                <a:rPr lang="en-US" sz="1200" dirty="0" smtClean="0">
                  <a:solidFill>
                    <a:prstClr val="white"/>
                  </a:solidFill>
                  <a:latin typeface="Segoe Condensed" panose="020B0606040200020203" pitchFamily="34" charset="0"/>
                </a:rPr>
                <a:t>Amitabh Varshney</a:t>
              </a:r>
            </a:p>
            <a:p>
              <a:pPr algn="ctr"/>
              <a:r>
                <a:rPr lang="en-US" sz="1050" dirty="0" smtClean="0">
                  <a:solidFill>
                    <a:prstClr val="white"/>
                  </a:solidFill>
                  <a:latin typeface="Segoe Condensed" panose="020B0606040200020203" pitchFamily="34" charset="0"/>
                </a:rPr>
                <a:t>varshney@cs.umd.edu</a:t>
              </a:r>
              <a:endParaRPr lang="en-US" sz="1050" dirty="0">
                <a:solidFill>
                  <a:prstClr val="white"/>
                </a:solidFill>
                <a:latin typeface="Segoe Condensed" panose="020B0606040200020203" pitchFamily="34" charset="0"/>
              </a:endParaRPr>
            </a:p>
          </p:txBody>
        </p:sp>
      </p:grpSp>
      <p:pic>
        <p:nvPicPr>
          <p:cNvPr id="4" name="Picture 3"/>
          <p:cNvPicPr>
            <a:picLocks noChangeAspect="1"/>
          </p:cNvPicPr>
          <p:nvPr/>
        </p:nvPicPr>
        <p:blipFill>
          <a:blip r:embed="rId9"/>
          <a:stretch>
            <a:fillRect/>
          </a:stretch>
        </p:blipFill>
        <p:spPr>
          <a:xfrm>
            <a:off x="676290" y="18072728"/>
            <a:ext cx="12917211" cy="3551966"/>
          </a:xfrm>
          <a:prstGeom prst="rect">
            <a:avLst/>
          </a:prstGeom>
        </p:spPr>
      </p:pic>
      <p:grpSp>
        <p:nvGrpSpPr>
          <p:cNvPr id="3" name="Group 2"/>
          <p:cNvGrpSpPr/>
          <p:nvPr/>
        </p:nvGrpSpPr>
        <p:grpSpPr>
          <a:xfrm>
            <a:off x="24420612" y="34267557"/>
            <a:ext cx="1856232" cy="2306015"/>
            <a:chOff x="21743671" y="34791350"/>
            <a:chExt cx="1414624" cy="1736720"/>
          </a:xfrm>
        </p:grpSpPr>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43671" y="34791350"/>
              <a:ext cx="1414624" cy="1403130"/>
            </a:xfrm>
            <a:prstGeom prst="rect">
              <a:avLst/>
            </a:prstGeom>
            <a:solidFill>
              <a:schemeClr val="tx1">
                <a:alpha val="70000"/>
              </a:schemeClr>
            </a:solidFill>
            <a:ln>
              <a:noFill/>
            </a:ln>
          </p:spPr>
        </p:pic>
        <p:sp>
          <p:nvSpPr>
            <p:cNvPr id="60" name="Rectangle 59"/>
            <p:cNvSpPr/>
            <p:nvPr/>
          </p:nvSpPr>
          <p:spPr>
            <a:xfrm>
              <a:off x="21743671" y="36194480"/>
              <a:ext cx="1414624" cy="333590"/>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762024"/>
              <a:r>
                <a:rPr lang="en-US" sz="1200" dirty="0">
                  <a:solidFill>
                    <a:prstClr val="white"/>
                  </a:solidFill>
                  <a:latin typeface="Segoe Condensed" panose="020B0606040200020203" pitchFamily="34" charset="0"/>
                </a:rPr>
                <a:t>Eric Lee</a:t>
              </a:r>
            </a:p>
            <a:p>
              <a:pPr algn="ctr" defTabSz="3762024"/>
              <a:r>
                <a:rPr lang="en-US" sz="1200" dirty="0">
                  <a:solidFill>
                    <a:prstClr val="white"/>
                  </a:solidFill>
                  <a:latin typeface="Segoe Condensed" panose="020B0606040200020203" pitchFamily="34" charset="0"/>
                </a:rPr>
                <a:t>ericlee@umiacs.umd.edu</a:t>
              </a:r>
            </a:p>
          </p:txBody>
        </p:sp>
      </p:grpSp>
      <p:grpSp>
        <p:nvGrpSpPr>
          <p:cNvPr id="2" name="Group 1"/>
          <p:cNvGrpSpPr/>
          <p:nvPr/>
        </p:nvGrpSpPr>
        <p:grpSpPr>
          <a:xfrm>
            <a:off x="22222943" y="34267557"/>
            <a:ext cx="1856232" cy="2296281"/>
            <a:chOff x="21573064" y="34752935"/>
            <a:chExt cx="1392789" cy="1729402"/>
          </a:xfrm>
        </p:grpSpPr>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73064" y="34752935"/>
              <a:ext cx="1392789" cy="1392789"/>
            </a:xfrm>
            <a:prstGeom prst="rect">
              <a:avLst/>
            </a:prstGeom>
          </p:spPr>
        </p:pic>
        <p:sp>
          <p:nvSpPr>
            <p:cNvPr id="59" name="Rectangle 58"/>
            <p:cNvSpPr/>
            <p:nvPr/>
          </p:nvSpPr>
          <p:spPr>
            <a:xfrm>
              <a:off x="21573064" y="36149112"/>
              <a:ext cx="1392787" cy="333225"/>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762024"/>
              <a:r>
                <a:rPr lang="en-US" sz="1200" dirty="0" err="1">
                  <a:solidFill>
                    <a:prstClr val="white"/>
                  </a:solidFill>
                  <a:latin typeface="Segoe Condensed" panose="020B0606040200020203" pitchFamily="34" charset="0"/>
                </a:rPr>
                <a:t>Ruofei</a:t>
              </a:r>
              <a:r>
                <a:rPr lang="en-US" sz="1200" dirty="0">
                  <a:solidFill>
                    <a:prstClr val="white"/>
                  </a:solidFill>
                  <a:latin typeface="Segoe Condensed" panose="020B0606040200020203" pitchFamily="34" charset="0"/>
                </a:rPr>
                <a:t> Du</a:t>
              </a:r>
            </a:p>
            <a:p>
              <a:pPr algn="ctr" defTabSz="3762024"/>
              <a:r>
                <a:rPr lang="en-US" sz="1200" dirty="0" err="1">
                  <a:solidFill>
                    <a:prstClr val="white"/>
                  </a:solidFill>
                  <a:latin typeface="Segoe Condensed" panose="020B0606040200020203" pitchFamily="34" charset="0"/>
                </a:rPr>
                <a:t>me@duruofei.com</a:t>
              </a:r>
              <a:endParaRPr lang="en-US" sz="1200" dirty="0">
                <a:solidFill>
                  <a:prstClr val="white"/>
                </a:solidFill>
                <a:latin typeface="Segoe Condensed" panose="020B0606040200020203" pitchFamily="34" charset="0"/>
              </a:endParaRPr>
            </a:p>
          </p:txBody>
        </p:sp>
      </p:grpSp>
      <p:pic>
        <p:nvPicPr>
          <p:cNvPr id="13" name="Picture 12"/>
          <p:cNvPicPr>
            <a:picLocks noChangeAspect="1"/>
          </p:cNvPicPr>
          <p:nvPr/>
        </p:nvPicPr>
        <p:blipFill>
          <a:blip r:embed="rId12"/>
          <a:stretch>
            <a:fillRect/>
          </a:stretch>
        </p:blipFill>
        <p:spPr>
          <a:xfrm>
            <a:off x="6773691" y="23539885"/>
            <a:ext cx="6783513" cy="3960528"/>
          </a:xfrm>
          <a:prstGeom prst="rect">
            <a:avLst/>
          </a:prstGeom>
        </p:spPr>
      </p:pic>
      <p:sp>
        <p:nvSpPr>
          <p:cNvPr id="45" name="TextBox 82"/>
          <p:cNvSpPr txBox="1"/>
          <p:nvPr/>
        </p:nvSpPr>
        <p:spPr>
          <a:xfrm>
            <a:off x="14903404" y="13997767"/>
            <a:ext cx="6258425" cy="5632311"/>
          </a:xfrm>
          <a:prstGeom prst="rect">
            <a:avLst/>
          </a:prstGeom>
          <a:noFill/>
        </p:spPr>
        <p:txBody>
          <a:bodyPr wrap="square" lIns="0" rIns="0" rtlCol="0">
            <a:spAutoFit/>
          </a:bodyPr>
          <a:lstStyle>
            <a:defPPr>
              <a:defRPr lang="en-US"/>
            </a:defPPr>
            <a:lvl1pPr marL="0" algn="l" defTabSz="3762024" rtl="0" eaLnBrk="1" latinLnBrk="0" hangingPunct="1">
              <a:defRPr sz="7400" kern="1200">
                <a:solidFill>
                  <a:schemeClr val="tx1"/>
                </a:solidFill>
                <a:latin typeface="+mn-lt"/>
                <a:ea typeface="+mn-ea"/>
                <a:cs typeface="+mn-cs"/>
              </a:defRPr>
            </a:lvl1pPr>
            <a:lvl2pPr marL="1881012" algn="l" defTabSz="3762024" rtl="0" eaLnBrk="1" latinLnBrk="0" hangingPunct="1">
              <a:defRPr sz="7400" kern="1200">
                <a:solidFill>
                  <a:schemeClr val="tx1"/>
                </a:solidFill>
                <a:latin typeface="+mn-lt"/>
                <a:ea typeface="+mn-ea"/>
                <a:cs typeface="+mn-cs"/>
              </a:defRPr>
            </a:lvl2pPr>
            <a:lvl3pPr marL="3762024" algn="l" defTabSz="3762024" rtl="0" eaLnBrk="1" latinLnBrk="0" hangingPunct="1">
              <a:defRPr sz="7400" kern="1200">
                <a:solidFill>
                  <a:schemeClr val="tx1"/>
                </a:solidFill>
                <a:latin typeface="+mn-lt"/>
                <a:ea typeface="+mn-ea"/>
                <a:cs typeface="+mn-cs"/>
              </a:defRPr>
            </a:lvl3pPr>
            <a:lvl4pPr marL="5643037" algn="l" defTabSz="3762024" rtl="0" eaLnBrk="1" latinLnBrk="0" hangingPunct="1">
              <a:defRPr sz="7400" kern="1200">
                <a:solidFill>
                  <a:schemeClr val="tx1"/>
                </a:solidFill>
                <a:latin typeface="+mn-lt"/>
                <a:ea typeface="+mn-ea"/>
                <a:cs typeface="+mn-cs"/>
              </a:defRPr>
            </a:lvl4pPr>
            <a:lvl5pPr marL="7524049" algn="l" defTabSz="3762024" rtl="0" eaLnBrk="1" latinLnBrk="0" hangingPunct="1">
              <a:defRPr sz="7400" kern="1200">
                <a:solidFill>
                  <a:schemeClr val="tx1"/>
                </a:solidFill>
                <a:latin typeface="+mn-lt"/>
                <a:ea typeface="+mn-ea"/>
                <a:cs typeface="+mn-cs"/>
              </a:defRPr>
            </a:lvl5pPr>
            <a:lvl6pPr marL="9405061" algn="l" defTabSz="3762024" rtl="0" eaLnBrk="1" latinLnBrk="0" hangingPunct="1">
              <a:defRPr sz="7400" kern="1200">
                <a:solidFill>
                  <a:schemeClr val="tx1"/>
                </a:solidFill>
                <a:latin typeface="+mn-lt"/>
                <a:ea typeface="+mn-ea"/>
                <a:cs typeface="+mn-cs"/>
              </a:defRPr>
            </a:lvl6pPr>
            <a:lvl7pPr marL="11286073" algn="l" defTabSz="3762024" rtl="0" eaLnBrk="1" latinLnBrk="0" hangingPunct="1">
              <a:defRPr sz="7400" kern="1200">
                <a:solidFill>
                  <a:schemeClr val="tx1"/>
                </a:solidFill>
                <a:latin typeface="+mn-lt"/>
                <a:ea typeface="+mn-ea"/>
                <a:cs typeface="+mn-cs"/>
              </a:defRPr>
            </a:lvl7pPr>
            <a:lvl8pPr marL="13167086" algn="l" defTabSz="3762024" rtl="0" eaLnBrk="1" latinLnBrk="0" hangingPunct="1">
              <a:defRPr sz="7400" kern="1200">
                <a:solidFill>
                  <a:schemeClr val="tx1"/>
                </a:solidFill>
                <a:latin typeface="+mn-lt"/>
                <a:ea typeface="+mn-ea"/>
                <a:cs typeface="+mn-cs"/>
              </a:defRPr>
            </a:lvl8pPr>
            <a:lvl9pPr marL="15048098" algn="l" defTabSz="3762024" rtl="0" eaLnBrk="1" latinLnBrk="0" hangingPunct="1">
              <a:defRPr sz="7400" kern="1200">
                <a:solidFill>
                  <a:schemeClr val="tx1"/>
                </a:solidFill>
                <a:latin typeface="+mn-lt"/>
                <a:ea typeface="+mn-ea"/>
                <a:cs typeface="+mn-cs"/>
              </a:defRPr>
            </a:lvl9pPr>
          </a:lstStyle>
          <a:p>
            <a:pPr algn="just"/>
            <a:r>
              <a:rPr lang="en-US" sz="3000" dirty="0" smtClean="0">
                <a:latin typeface="Segoe UI Light" charset="0"/>
                <a:ea typeface="Segoe UI Light" charset="0"/>
                <a:cs typeface="Segoe UI Light" charset="0"/>
              </a:rPr>
              <a:t>Note that the </a:t>
            </a:r>
            <a:r>
              <a:rPr lang="en-US" sz="3000" dirty="0">
                <a:latin typeface="Segoe UI Light" charset="0"/>
                <a:ea typeface="Segoe UI Light" charset="0"/>
                <a:cs typeface="Segoe UI Light" charset="0"/>
              </a:rPr>
              <a:t>classical </a:t>
            </a:r>
            <a:r>
              <a:rPr lang="en-US" sz="3000" dirty="0" smtClean="0">
                <a:latin typeface="Segoe UI Light" charset="0"/>
                <a:ea typeface="Segoe UI Light" charset="0"/>
                <a:cs typeface="Segoe UI Light" charset="0"/>
              </a:rPr>
              <a:t>VC algorithm </a:t>
            </a:r>
            <a:r>
              <a:rPr lang="en-US" sz="3000" dirty="0">
                <a:latin typeface="Segoe UI Light" charset="0"/>
                <a:ea typeface="Segoe UI Light" charset="0"/>
                <a:cs typeface="Segoe UI Light" charset="0"/>
              </a:rPr>
              <a:t>does not work with even a single </a:t>
            </a:r>
            <a:r>
              <a:rPr lang="en-US" sz="3000" dirty="0" smtClean="0">
                <a:latin typeface="Segoe UI Light" charset="0"/>
                <a:ea typeface="Segoe UI Light" charset="0"/>
                <a:cs typeface="Segoe UI Light" charset="0"/>
              </a:rPr>
              <a:t>column or row </a:t>
            </a:r>
            <a:r>
              <a:rPr lang="en-US" sz="3000" dirty="0">
                <a:latin typeface="Segoe UI Light" charset="0"/>
                <a:ea typeface="Segoe UI Light" charset="0"/>
                <a:cs typeface="Segoe UI Light" charset="0"/>
              </a:rPr>
              <a:t>of misalignment, making it extremely challenging to interpret the image with even the slightest error in </a:t>
            </a:r>
            <a:r>
              <a:rPr lang="en-US" sz="3000" dirty="0" smtClean="0">
                <a:latin typeface="Segoe UI Light" charset="0"/>
                <a:ea typeface="Segoe UI Light" charset="0"/>
                <a:cs typeface="Segoe UI Light" charset="0"/>
              </a:rPr>
              <a:t>visual </a:t>
            </a:r>
            <a:r>
              <a:rPr lang="en-US" sz="3000" dirty="0">
                <a:latin typeface="Segoe UI Light" charset="0"/>
                <a:ea typeface="Segoe UI Light" charset="0"/>
                <a:cs typeface="Segoe UI Light" charset="0"/>
              </a:rPr>
              <a:t>tracking. </a:t>
            </a:r>
            <a:r>
              <a:rPr lang="en-US" sz="3000" dirty="0" smtClean="0">
                <a:latin typeface="Segoe UI Light" charset="0"/>
                <a:ea typeface="Segoe UI Light" charset="0"/>
                <a:cs typeface="Segoe UI Light" charset="0"/>
              </a:rPr>
              <a:t>In contrast, </a:t>
            </a:r>
            <a:r>
              <a:rPr lang="en-US" sz="3000" b="1" dirty="0" smtClean="0">
                <a:latin typeface="Segoe UI Light" charset="0"/>
                <a:ea typeface="Segoe UI Light" charset="0"/>
                <a:cs typeface="Segoe UI Light" charset="0"/>
              </a:rPr>
              <a:t>T</a:t>
            </a:r>
            <a:r>
              <a:rPr lang="en-US" sz="3000" b="1" baseline="30000" dirty="0" smtClean="0">
                <a:latin typeface="Segoe UI Light" charset="0"/>
                <a:ea typeface="Segoe UI Light" charset="0"/>
                <a:cs typeface="Segoe UI Light" charset="0"/>
              </a:rPr>
              <a:t>2</a:t>
            </a:r>
            <a:r>
              <a:rPr lang="en-US" sz="3000" b="1" dirty="0">
                <a:latin typeface="Segoe UI Light" charset="0"/>
                <a:ea typeface="Segoe UI Light" charset="0"/>
                <a:cs typeface="Segoe UI Light" charset="0"/>
              </a:rPr>
              <a:t>VC </a:t>
            </a:r>
            <a:r>
              <a:rPr lang="en-US" sz="3000" dirty="0">
                <a:latin typeface="Segoe UI Light" charset="0"/>
                <a:ea typeface="Segoe UI Light" charset="0"/>
                <a:cs typeface="Segoe UI Light" charset="0"/>
              </a:rPr>
              <a:t>allows us to trade off precise alignment with </a:t>
            </a:r>
            <a:r>
              <a:rPr lang="en-US" sz="3000" dirty="0" smtClean="0">
                <a:latin typeface="Segoe UI Light" charset="0"/>
                <a:ea typeface="Segoe UI Light" charset="0"/>
                <a:cs typeface="Segoe UI Light" charset="0"/>
              </a:rPr>
              <a:t>the perceived </a:t>
            </a:r>
            <a:r>
              <a:rPr lang="en-US" sz="3000" dirty="0">
                <a:latin typeface="Segoe UI Light" charset="0"/>
                <a:ea typeface="Segoe UI Light" charset="0"/>
                <a:cs typeface="Segoe UI Light" charset="0"/>
              </a:rPr>
              <a:t>contrast. </a:t>
            </a:r>
            <a:r>
              <a:rPr lang="en-US" sz="3000" dirty="0" smtClean="0">
                <a:latin typeface="Segoe UI Light" charset="0"/>
                <a:ea typeface="Segoe UI Light" charset="0"/>
                <a:cs typeface="Segoe UI Light" charset="0"/>
              </a:rPr>
              <a:t>As a result, </a:t>
            </a:r>
            <a:r>
              <a:rPr lang="en-US" sz="3000" dirty="0">
                <a:latin typeface="Segoe UI Light" charset="0"/>
                <a:ea typeface="Segoe UI Light" charset="0"/>
                <a:cs typeface="Segoe UI Light" charset="0"/>
              </a:rPr>
              <a:t>u</a:t>
            </a:r>
            <a:r>
              <a:rPr lang="en-US" sz="3000" dirty="0" smtClean="0">
                <a:latin typeface="Segoe UI Light" charset="0"/>
                <a:ea typeface="Segoe UI Light" charset="0"/>
                <a:cs typeface="Segoe UI Light" charset="0"/>
              </a:rPr>
              <a:t>sers </a:t>
            </a:r>
            <a:r>
              <a:rPr lang="en-US" sz="3000" dirty="0">
                <a:latin typeface="Segoe UI Light" charset="0"/>
                <a:ea typeface="Segoe UI Light" charset="0"/>
                <a:cs typeface="Segoe UI Light" charset="0"/>
              </a:rPr>
              <a:t>can still </a:t>
            </a:r>
            <a:r>
              <a:rPr lang="en-US" sz="3000" dirty="0" smtClean="0">
                <a:latin typeface="Segoe UI Light" charset="0"/>
                <a:ea typeface="Segoe UI Light" charset="0"/>
                <a:cs typeface="Segoe UI Light" charset="0"/>
              </a:rPr>
              <a:t>interpret the </a:t>
            </a:r>
            <a:r>
              <a:rPr lang="en-US" sz="3000" dirty="0">
                <a:latin typeface="Segoe UI Light" charset="0"/>
                <a:ea typeface="Segoe UI Light" charset="0"/>
                <a:cs typeface="Segoe UI Light" charset="0"/>
              </a:rPr>
              <a:t>fused image even when the </a:t>
            </a:r>
            <a:r>
              <a:rPr lang="en-US" sz="3000" dirty="0" smtClean="0">
                <a:latin typeface="Segoe UI Light" charset="0"/>
                <a:ea typeface="Segoe UI Light" charset="0"/>
                <a:cs typeface="Segoe UI Light" charset="0"/>
              </a:rPr>
              <a:t>visual </a:t>
            </a:r>
            <a:r>
              <a:rPr lang="en-US" sz="3000" dirty="0">
                <a:latin typeface="Segoe UI Light" charset="0"/>
                <a:ea typeface="Segoe UI Light" charset="0"/>
                <a:cs typeface="Segoe UI Light" charset="0"/>
              </a:rPr>
              <a:t>tracking </a:t>
            </a:r>
            <a:r>
              <a:rPr lang="en-US" sz="3000" dirty="0" smtClean="0">
                <a:latin typeface="Segoe UI Light" charset="0"/>
                <a:ea typeface="Segoe UI Light" charset="0"/>
                <a:cs typeface="Segoe UI Light" charset="0"/>
              </a:rPr>
              <a:t>misaligns </a:t>
            </a:r>
            <a:r>
              <a:rPr lang="en-US" sz="3000" dirty="0">
                <a:latin typeface="Segoe UI Light" charset="0"/>
                <a:ea typeface="Segoe UI Light" charset="0"/>
                <a:cs typeface="Segoe UI Light" charset="0"/>
              </a:rPr>
              <a:t>the two </a:t>
            </a:r>
            <a:r>
              <a:rPr lang="en-US" sz="3000" dirty="0" smtClean="0">
                <a:latin typeface="Segoe UI Light" charset="0"/>
                <a:ea typeface="Segoe UI Light" charset="0"/>
                <a:cs typeface="Segoe UI Light" charset="0"/>
              </a:rPr>
              <a:t>shares. </a:t>
            </a:r>
          </a:p>
        </p:txBody>
      </p:sp>
      <p:pic>
        <p:nvPicPr>
          <p:cNvPr id="58" name="Picture 57" descr="C:\research\talks\VirginiaTech2012_SeminarSeries\umd_logo.png"/>
          <p:cNvPicPr>
            <a:picLocks noChangeAspect="1" noChangeArrowheads="1"/>
          </p:cNvPicPr>
          <p:nvPr/>
        </p:nvPicPr>
        <p:blipFill rotWithShape="1">
          <a:blip r:embed="rId13">
            <a:biLevel thresh="7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0170"/>
          <a:stretch/>
        </p:blipFill>
        <p:spPr bwMode="auto">
          <a:xfrm>
            <a:off x="1983703" y="34945225"/>
            <a:ext cx="4306158" cy="887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Lst>
          </a:blip>
          <a:stretch>
            <a:fillRect/>
          </a:stretch>
        </p:blipFill>
        <p:spPr>
          <a:xfrm>
            <a:off x="14929530" y="31121070"/>
            <a:ext cx="13565339" cy="3022257"/>
          </a:xfrm>
          <a:prstGeom prst="rect">
            <a:avLst/>
          </a:prstGeom>
        </p:spPr>
      </p:pic>
      <p:pic>
        <p:nvPicPr>
          <p:cNvPr id="37" name="Picture 36"/>
          <p:cNvPicPr>
            <a:picLocks noChangeAspect="1"/>
          </p:cNvPicPr>
          <p:nvPr/>
        </p:nvPicPr>
        <p:blipFill rotWithShape="1">
          <a:blip r:embed="rId6"/>
          <a:srcRect l="50144"/>
          <a:stretch/>
        </p:blipFill>
        <p:spPr>
          <a:xfrm>
            <a:off x="21937534" y="19623241"/>
            <a:ext cx="6504076" cy="4832643"/>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1320" y="-21375"/>
            <a:ext cx="2819400" cy="2819400"/>
          </a:xfrm>
          <a:prstGeom prst="rect">
            <a:avLst/>
          </a:prstGeom>
        </p:spPr>
      </p:pic>
    </p:spTree>
    <p:extLst>
      <p:ext uri="{BB962C8B-B14F-4D97-AF65-F5344CB8AC3E}">
        <p14:creationId xmlns:p14="http://schemas.microsoft.com/office/powerpoint/2010/main" val="63435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1479</TotalTime>
  <Words>551</Words>
  <Application>Microsoft Macintosh PowerPoint</Application>
  <PresentationFormat>Custom</PresentationFormat>
  <Paragraphs>24</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Calibri Light</vt:lpstr>
      <vt:lpstr>Segoe Condensed</vt:lpstr>
      <vt:lpstr>Segoe UI Symbol</vt:lpstr>
      <vt:lpstr>Arial</vt:lpstr>
      <vt:lpstr>Calibri</vt:lpstr>
      <vt:lpstr>Segoe UI Light</vt:lpstr>
      <vt:lpstr>Office Theme</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dc:creator>
  <cp:lastModifiedBy>Du Ruofei</cp:lastModifiedBy>
  <cp:revision>77</cp:revision>
  <cp:lastPrinted>2019-03-14T23:50:48Z</cp:lastPrinted>
  <dcterms:created xsi:type="dcterms:W3CDTF">2019-03-12T03:42:31Z</dcterms:created>
  <dcterms:modified xsi:type="dcterms:W3CDTF">2019-03-17T02:42:10Z</dcterms:modified>
</cp:coreProperties>
</file>